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332" r:id="rId2"/>
    <p:sldId id="257" r:id="rId3"/>
    <p:sldId id="333" r:id="rId4"/>
    <p:sldId id="278" r:id="rId5"/>
    <p:sldId id="276" r:id="rId6"/>
    <p:sldId id="266" r:id="rId7"/>
    <p:sldId id="289" r:id="rId8"/>
    <p:sldId id="277" r:id="rId9"/>
    <p:sldId id="290" r:id="rId10"/>
    <p:sldId id="292" r:id="rId11"/>
    <p:sldId id="264" r:id="rId12"/>
    <p:sldId id="259" r:id="rId13"/>
    <p:sldId id="318" r:id="rId14"/>
    <p:sldId id="274" r:id="rId15"/>
    <p:sldId id="270" r:id="rId16"/>
    <p:sldId id="321" r:id="rId17"/>
    <p:sldId id="323" r:id="rId18"/>
    <p:sldId id="319" r:id="rId19"/>
    <p:sldId id="329" r:id="rId20"/>
    <p:sldId id="328" r:id="rId21"/>
    <p:sldId id="320" r:id="rId22"/>
    <p:sldId id="324" r:id="rId23"/>
    <p:sldId id="267" r:id="rId24"/>
    <p:sldId id="325" r:id="rId25"/>
    <p:sldId id="327" r:id="rId26"/>
    <p:sldId id="271" r:id="rId27"/>
    <p:sldId id="280" r:id="rId28"/>
    <p:sldId id="262" r:id="rId29"/>
    <p:sldId id="287" r:id="rId30"/>
    <p:sldId id="279" r:id="rId31"/>
    <p:sldId id="331" r:id="rId32"/>
    <p:sldId id="286" r:id="rId33"/>
    <p:sldId id="330" r:id="rId34"/>
    <p:sldId id="288" r:id="rId35"/>
    <p:sldId id="314" r:id="rId36"/>
    <p:sldId id="315" r:id="rId37"/>
    <p:sldId id="316" r:id="rId38"/>
    <p:sldId id="326" r:id="rId39"/>
    <p:sldId id="26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18" autoAdjust="0"/>
    <p:restoredTop sz="94624" autoAdjust="0"/>
  </p:normalViewPr>
  <p:slideViewPr>
    <p:cSldViewPr>
      <p:cViewPr>
        <p:scale>
          <a:sx n="66" d="100"/>
          <a:sy n="66" d="100"/>
        </p:scale>
        <p:origin x="-156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4464"/>
    </p:cViewPr>
  </p:sorterViewPr>
  <p:notesViewPr>
    <p:cSldViewPr>
      <p:cViewPr varScale="1">
        <p:scale>
          <a:sx n="65" d="100"/>
          <a:sy n="65" d="100"/>
        </p:scale>
        <p:origin x="-265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A3A20-0A79-4826-8313-9EEF385A4DB0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71B4D-F892-4910-9DDF-DE23730D7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71B4D-F892-4910-9DDF-DE23730D7E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E89B5-E6A6-404C-B1CB-E7A70D05D14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044A8-A590-4D8C-B030-8BD5AC92C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-785842"/>
            <a:ext cx="9753600" cy="7315200"/>
          </a:xfrm>
          <a:prstGeom prst="rect">
            <a:avLst/>
          </a:prstGeom>
          <a:noFill/>
        </p:spPr>
      </p:pic>
      <p:pic>
        <p:nvPicPr>
          <p:cNvPr id="57346" name="Picture 2" descr="C:\Users\yousefi\Desktop\New folder\oic45bfpf7xh0to78x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-428652"/>
            <a:ext cx="8501122" cy="576862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928662" y="500042"/>
            <a:ext cx="80010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Precise surgical staging is critical for the patient in terms of both therapy and prognosis.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Women with a true stage I, well-differentiated epithelial ovarian cancer may be observed; however, those with more advanced disease are generally treated with chemotherapy.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142976" y="285728"/>
            <a:ext cx="80010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Conservative surgery: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Unilateral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Salpingo-Oophorectomy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Criteria: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Stage IA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Well-differentiated tumor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Peritoneal fluid cytology is negative for malignant cells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Omentum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and peritoneal biopsies are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negative for metastasis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Young woman desirous of pregnancy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714480" y="1214422"/>
            <a:ext cx="67151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surgical management of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all patients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with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advance epithelial ovarian cancer is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approach in a similar manner with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</a:rPr>
              <a:t>cytoreduction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surgery.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71538" y="428604"/>
            <a:ext cx="764386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In addition, although the GOG defines optimal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cytoreduction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as residual disease of  1 cm to achieve an optimal surgery, a variety of procedures may need to be performed, such as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splenectomy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, diaphragm stripping, partial hepatic resection, partial bladder or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ureteral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resection, or bowel resection.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00100" y="785794"/>
            <a:ext cx="792961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Upper abdominal spread of  ovarian cancer is often considered to be a major obstacle to achieve optimal residual disease at the end of surgery.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3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171424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857224" y="571480"/>
            <a:ext cx="8286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Consultation with a gynecologic oncologist experienced in ovarian cancer surgery is crucial.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surgical treatment by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nongynecologic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oncologists and by low volume providers contributes to suboptimal surgical management and shorter median survival.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142976" y="571480"/>
            <a:ext cx="80010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The term optimal cytoreduction has recently become a topic of controversy since the definition has now evolved to also include maximal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efforts with the end goal of complete resection of all visible disease.</a:t>
            </a:r>
          </a:p>
          <a:p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14414" y="714356"/>
            <a:ext cx="764386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Intraperitoneal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chemotherapy is considered for some patients with advanced disease who have undergone 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857356" y="785794"/>
            <a:ext cx="58579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For patients with advanced-stage ovarian cancer, the 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rate has been shown to vary from 17% to 87%.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857224" y="214291"/>
            <a:ext cx="78581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To identify those patients who will have a low probability of 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surgery. 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(CT) scans have been evaluated to determine their predictive value in identifying un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resectable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disease.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-785842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857224" y="-214338"/>
            <a:ext cx="700092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Role of </a:t>
            </a:r>
            <a:r>
              <a:rPr lang="en-US" sz="5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primary  </a:t>
            </a:r>
            <a:r>
              <a:rPr lang="en-US" sz="5400" b="1" cap="none" spc="0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Surgery in Survival of Patients </a:t>
            </a:r>
            <a:r>
              <a:rPr lang="en-US" sz="5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with Epithelial </a:t>
            </a:r>
            <a:r>
              <a:rPr lang="en-US" sz="5400" b="1" cap="none" spc="0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Ovarian Cancer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10" y="3857628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ln w="50800"/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ln w="50800"/>
                <a:solidFill>
                  <a:srgbClr val="002060"/>
                </a:solidFill>
              </a:rPr>
              <a:t>Dr.Yousefi</a:t>
            </a:r>
            <a:r>
              <a:rPr lang="en-US" sz="2800" b="1" dirty="0" smtClean="0">
                <a:ln w="50800"/>
                <a:solidFill>
                  <a:srgbClr val="002060"/>
                </a:solidFill>
              </a:rPr>
              <a:t>   </a:t>
            </a:r>
          </a:p>
          <a:p>
            <a:pPr>
              <a:defRPr/>
            </a:pPr>
            <a:r>
              <a:rPr lang="en-US" sz="2800" b="1" dirty="0" smtClean="0">
                <a:ln w="50800"/>
                <a:solidFill>
                  <a:srgbClr val="002060"/>
                </a:solidFill>
              </a:rPr>
              <a:t>                           Gynecologist Oncologist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00100" y="500042"/>
            <a:ext cx="81439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 addition to the improved survival with cytoreduction, surgery improves some of the symptoms associated with advanced-stage  epithelial ovarian cancer, such as bloating abdominal distention or abdominal pain.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71538" y="428604"/>
            <a:ext cx="79296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If 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is not possible, then the operation is generally limited to a bilateral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salpingo-oophorectomy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and/or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omentectomy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to prove the site of origin and to address potential sites of bowel obstruction.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857224" y="285729"/>
            <a:ext cx="8286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Suboptimal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Achieving 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is not always feasible.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Limiting factors may include extensive upper abdominal retro peritoneal disease large tumor burden in bowel mesentery,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porta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hepatis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1424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85820" y="357166"/>
            <a:ext cx="81439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Neoadjuvant</a:t>
            </a:r>
            <a:r>
              <a:rPr lang="en-US" sz="3200" b="1" dirty="0" smtClean="0">
                <a:solidFill>
                  <a:srgbClr val="002060"/>
                </a:solidFill>
              </a:rPr>
              <a:t> Chemotherapy</a:t>
            </a:r>
          </a:p>
          <a:p>
            <a:endParaRPr lang="en-US" sz="3200" b="1" dirty="0" smtClean="0">
              <a:solidFill>
                <a:srgbClr val="0070C0"/>
              </a:solidFill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Selection criteria often used to determine  which  patients cannot be optimally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cytoreduced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include: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-1100118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14348" y="0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Presence of stage IV disease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Bulky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omental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disease with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splenic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involvement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Massive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ascites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Suprarenal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lymphadenopathy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L</a:t>
            </a:r>
            <a:r>
              <a:rPr lang="fr-FR" sz="3200" b="1" dirty="0" err="1" smtClean="0">
                <a:solidFill>
                  <a:schemeClr val="accent6">
                    <a:lumMod val="50000"/>
                  </a:schemeClr>
                </a:solidFill>
              </a:rPr>
              <a:t>arge</a:t>
            </a:r>
            <a:r>
              <a:rPr lang="fr-FR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FR" sz="3200" b="1" dirty="0" err="1" smtClean="0">
                <a:solidFill>
                  <a:schemeClr val="accent6">
                    <a:lumMod val="50000"/>
                  </a:schemeClr>
                </a:solidFill>
              </a:rPr>
              <a:t>bilateral</a:t>
            </a:r>
            <a:r>
              <a:rPr lang="fr-FR" sz="3200" b="1" dirty="0" smtClean="0">
                <a:solidFill>
                  <a:schemeClr val="accent6">
                    <a:lumMod val="50000"/>
                  </a:schemeClr>
                </a:solidFill>
              </a:rPr>
              <a:t> pleural effusions</a:t>
            </a:r>
          </a:p>
          <a:p>
            <a:pPr>
              <a:buFont typeface="Arial" pitchFamily="34" charset="0"/>
              <a:buChar char="•"/>
            </a:pPr>
            <a:r>
              <a:rPr lang="fr-FR" sz="3200" b="1" dirty="0" smtClean="0">
                <a:solidFill>
                  <a:schemeClr val="accent6">
                    <a:lumMod val="50000"/>
                  </a:schemeClr>
                </a:solidFill>
              </a:rPr>
              <a:t>Extensive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retroperitoneal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lymphadenopathy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disease involving the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portahepatis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Bulky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intraparenchymal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liver disease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71538" y="428605"/>
            <a:ext cx="80724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Patients are usually treated initially with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neoadjuvant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chemotherapy prior to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 may have significant pre-existing medical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comorbidities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; severe malnutrition and thus be at high risk for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perioperative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morbidity or mortality.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171424"/>
            <a:ext cx="9753600" cy="73152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71538" y="1785926"/>
            <a:ext cx="7836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Interval </a:t>
            </a:r>
            <a:r>
              <a:rPr lang="en-US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debulking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surgery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85786" y="214291"/>
            <a:ext cx="83582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 some circumstances, surgery may not yield satisfactory results with residual tumor masses &gt; 1 to 2 cm  ( suboptimal surgery).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Induction or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neoadjuvant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chemotherapy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followed by interval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may have an alternative role in this setting. 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85786" y="285728"/>
            <a:ext cx="835821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No conclusive evidenced to determine interval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  would improve  the survival rates advanced ovarian cancer, compared with conventional treatment of primary surgery followed by adjuvant chemotherapy.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Interval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  appeared to yield benefit </a:t>
            </a:r>
            <a:r>
              <a:rPr lang="en-US" sz="3200" b="1" dirty="0" smtClean="0">
                <a:solidFill>
                  <a:srgbClr val="002060"/>
                </a:solidFill>
              </a:rPr>
              <a:t>only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in patients whose primary surgery was not performed by gynecologic oncologists or was less extensive. 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242862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00166" y="857232"/>
            <a:ext cx="69294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Medline and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PubMed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were utilized to search the  medical literature up to March 2011.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 broad range of studies and quality of data were analyzed, including prospective studies, case control analyses, and meta-analyses.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the highest level of evidence was reviewed and presented.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-171424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214414" y="1071546"/>
            <a:ext cx="550072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Surgical Staging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Conservative Surgery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Cytoreduction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Optimal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Cytoreduction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Intraperitoneal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Chemotherapy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Neoadjuvant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Chemotherapy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Interval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Debulking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Minimally Invasive Surgery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71424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85786" y="428604"/>
            <a:ext cx="814393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Role of surgical outcome as prognostic factor in 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advanced epithelial ovarian cancer: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 combined exploratory analysis of 3 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prospectively randomized phase 3 multicenter  trials.</a:t>
            </a: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pPr algn="r"/>
            <a:r>
              <a:rPr lang="en-US" sz="1400" dirty="0" smtClean="0">
                <a:solidFill>
                  <a:srgbClr val="002060"/>
                </a:solidFill>
                <a:hlinkClick r:id="" action="ppaction://hlinkfile" tooltip="Cancer."/>
              </a:rPr>
              <a:t>C</a:t>
            </a:r>
            <a:r>
              <a:rPr lang="en-US" sz="1400" b="1" dirty="0" smtClean="0">
                <a:solidFill>
                  <a:srgbClr val="002060"/>
                </a:solidFill>
                <a:hlinkClick r:id="" action="ppaction://hlinkfile" tooltip="Cancer."/>
              </a:rPr>
              <a:t>ancer.</a:t>
            </a:r>
            <a:r>
              <a:rPr lang="en-US" sz="1400" b="1" dirty="0" smtClean="0">
                <a:solidFill>
                  <a:srgbClr val="002060"/>
                </a:solidFill>
              </a:rPr>
              <a:t> 2009 Mar 15;115(6):1234-44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-214338"/>
            <a:ext cx="9753600" cy="7315200"/>
          </a:xfrm>
          <a:prstGeom prst="rect">
            <a:avLst/>
          </a:prstGeom>
          <a:noFill/>
        </p:spPr>
      </p:pic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0"/>
            <a:ext cx="5500726" cy="47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6286512" y="2857496"/>
            <a:ext cx="31432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Surgery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remains key in the </a:t>
            </a:r>
            <a:r>
              <a:rPr lang="en-US" sz="3200" b="1" dirty="0" smtClean="0">
                <a:solidFill>
                  <a:srgbClr val="002060"/>
                </a:solidFill>
              </a:rPr>
              <a:t>diagnosis,</a:t>
            </a:r>
          </a:p>
          <a:p>
            <a:r>
              <a:rPr lang="en-US" sz="3200" b="1" dirty="0" smtClean="0">
                <a:solidFill>
                  <a:srgbClr val="002060"/>
                </a:solidFill>
              </a:rPr>
              <a:t>staging, and management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of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ovarian cancer.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57200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142976" y="428604"/>
            <a:ext cx="800102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Role of primary surgery in advanced ovarian cancer:</a:t>
            </a: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Optimal surgical interventions have definite role to play in advanced ovarian cancers  will probably improve patients' survival. </a:t>
            </a: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pPr algn="r"/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Karsten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</a:rPr>
              <a:t>Münstedt</a:t>
            </a:r>
            <a:r>
              <a:rPr lang="en-US" sz="1400" b="1" baseline="30000" dirty="0" smtClean="0">
                <a:solidFill>
                  <a:srgbClr val="002060"/>
                </a:solidFill>
              </a:rPr>
              <a:t>, </a:t>
            </a:r>
            <a:r>
              <a:rPr lang="en-US" sz="1400" b="1" dirty="0" err="1" smtClean="0">
                <a:solidFill>
                  <a:srgbClr val="002060"/>
                </a:solidFill>
              </a:rPr>
              <a:t>Folker</a:t>
            </a:r>
            <a:r>
              <a:rPr lang="en-US" sz="1400" b="1" dirty="0" smtClean="0">
                <a:solidFill>
                  <a:srgbClr val="002060"/>
                </a:solidFill>
              </a:rPr>
              <a:t> E </a:t>
            </a:r>
            <a:r>
              <a:rPr lang="en-US" sz="1400" b="1" dirty="0" err="1" smtClean="0">
                <a:solidFill>
                  <a:srgbClr val="002060"/>
                </a:solidFill>
              </a:rPr>
              <a:t>Franke</a:t>
            </a:r>
            <a:r>
              <a:rPr lang="en-US" sz="1400" b="1" dirty="0" smtClean="0">
                <a:solidFill>
                  <a:srgbClr val="002060"/>
                </a:solidFill>
              </a:rPr>
              <a:t>, Germany Journal of Surgical Oncology 2004 </a:t>
            </a:r>
            <a:endParaRPr lang="en-US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85776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357290" y="428604"/>
            <a:ext cx="57864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The variables analyzed were:</a:t>
            </a:r>
          </a:p>
          <a:p>
            <a:endParaRPr lang="en-US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Patient age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Performance status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CA-125 level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Ascites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volume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Carcinomatosis</a:t>
            </a:r>
            <a:endParaRPr lang="en-US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Diaphragm and mesentery involvement and surgeon tendency.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357290" y="642918"/>
            <a:ext cx="77867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Modality in the diagnosis and treatment of ovarian cancer.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Despite advances in the use of chemotherapy and biologic agents, surgery remains an important.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en-US" sz="1400" b="1" dirty="0" smtClean="0">
                <a:solidFill>
                  <a:srgbClr val="002060"/>
                </a:solidFill>
              </a:rPr>
              <a:t>(Cancer Control, January 2011, </a:t>
            </a:r>
            <a:r>
              <a:rPr lang="en-US" sz="1400" b="1" dirty="0" err="1" smtClean="0">
                <a:solidFill>
                  <a:srgbClr val="002060"/>
                </a:solidFill>
              </a:rPr>
              <a:t>Vol</a:t>
            </a:r>
            <a:r>
              <a:rPr lang="en-US" sz="1400" b="1" dirty="0" smtClean="0">
                <a:solidFill>
                  <a:srgbClr val="002060"/>
                </a:solidFill>
              </a:rPr>
              <a:t> 18, No.1)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85852" y="357166"/>
            <a:ext cx="78581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Minimally </a:t>
            </a:r>
            <a:r>
              <a:rPr lang="en-US" sz="3200" b="1" dirty="0" smtClean="0">
                <a:solidFill>
                  <a:srgbClr val="002060"/>
                </a:solidFill>
              </a:rPr>
              <a:t>Invasive Surgery</a:t>
            </a:r>
          </a:p>
          <a:p>
            <a:endParaRPr lang="en-US" sz="3200" b="1" i="1" dirty="0" smtClean="0">
              <a:solidFill>
                <a:srgbClr val="0070C0"/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Laparoscopic management of ovarian cancer is feasible but it is not for routine clinical use and should be utilized judiciously.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857224" y="571480"/>
            <a:ext cx="80724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Laparoscopy can also be a useful tool when deciding whether to proceed with primary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cytoreductive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surgery or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neoadjuvant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 chemotherapy in advanced epithelial ovarian cancer. 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00166" y="857232"/>
            <a:ext cx="678661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Despite significant progress in chemotherapy and biologic therapy, surgery remains an important modality in the treatment of this disease.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71424"/>
            <a:ext cx="9753600" cy="7315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4414" y="500042"/>
            <a:ext cx="7215238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Conclusion: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Maximal effort for appropriate surgery appears to be a corner stone for optimal survival.</a:t>
            </a:r>
            <a:endParaRPr lang="en-US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3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428875" y="3357563"/>
          <a:ext cx="2555875" cy="1449387"/>
        </p:xfrm>
        <a:graphic>
          <a:graphicData uri="http://schemas.openxmlformats.org/presentationml/2006/ole">
            <p:oleObj spid="_x0000_s4098" name="Clip" r:id="rId3" imgW="4960800" imgH="2811240" progId="">
              <p:embed/>
            </p:oleObj>
          </a:graphicData>
        </a:graphic>
      </p:graphicFrame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1066800" y="9525"/>
            <a:ext cx="4648200" cy="2505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Thank you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71424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85852" y="1142984"/>
            <a:ext cx="72866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Ovarian cancer is the second most common gynecologic malignancy , but the most common cause of death among women with gynecologic cancer and the fifth leading cause of cancer death in all women.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314300"/>
            <a:ext cx="9753600" cy="7315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071538" y="428604"/>
            <a:ext cx="75009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A surgical procedure is necessary to: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Obtain tissue to confirm the diagnosis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Assess the extent of disease (staging)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Attempt optimal cytoreduction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85850" y="-242862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85786" y="785794"/>
            <a:ext cx="792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In early stage of the disease, a total abdominal hysterectomy and bilateral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salpingo-oopherectomy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 and surgical staging is mandatory.</a:t>
            </a: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Surgical staging to  be curative and definitive.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171424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14414" y="571480"/>
            <a:ext cx="77153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Accurate surgical staging is particularly important for apparent early-stage disease,  women with an ovarian cancer that appears grossly confined to the ovary.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00100" y="1142984"/>
            <a:ext cx="78581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The lymph node metastasis is relatively frequent even in early-stage . hypothesized that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lymphadenectomy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could  improve the prognosis.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ousefi\Desktop\ DR YUSEFIZ\documents\bacground of power points\microsoft-powerpoint-2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142976" y="714356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Approximately 25% to 30% of women with apparent early stage disease will be upstaged upon thorough surgical staging.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929</TotalTime>
  <Words>1062</Words>
  <Application>Microsoft Office PowerPoint</Application>
  <PresentationFormat>On-screen Show (4:3)</PresentationFormat>
  <Paragraphs>116</Paragraphs>
  <Slides>39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yousefi</dc:creator>
  <cp:lastModifiedBy>yousefi</cp:lastModifiedBy>
  <cp:revision>89</cp:revision>
  <dcterms:created xsi:type="dcterms:W3CDTF">2011-08-26T11:48:28Z</dcterms:created>
  <dcterms:modified xsi:type="dcterms:W3CDTF">2011-09-02T08:10:30Z</dcterms:modified>
</cp:coreProperties>
</file>